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94" r:id="rId1"/>
  </p:sldMasterIdLst>
  <p:notesMasterIdLst>
    <p:notesMasterId r:id="rId12"/>
  </p:notesMasterIdLst>
  <p:sldIdLst>
    <p:sldId id="413" r:id="rId2"/>
    <p:sldId id="414" r:id="rId3"/>
    <p:sldId id="305" r:id="rId4"/>
    <p:sldId id="404" r:id="rId5"/>
    <p:sldId id="405" r:id="rId6"/>
    <p:sldId id="412" r:id="rId7"/>
    <p:sldId id="415" r:id="rId8"/>
    <p:sldId id="416" r:id="rId9"/>
    <p:sldId id="417" r:id="rId10"/>
    <p:sldId id="41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76"/>
    <p:restoredTop sz="92563"/>
  </p:normalViewPr>
  <p:slideViewPr>
    <p:cSldViewPr snapToGrid="0" snapToObjects="1">
      <p:cViewPr>
        <p:scale>
          <a:sx n="77" d="100"/>
          <a:sy n="77" d="100"/>
        </p:scale>
        <p:origin x="736" y="1488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2.png>
</file>

<file path=ppt/media/image3.pn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F4D68C-DE5E-49CA-9488-27C479139975}" type="datetimeFigureOut">
              <a:rPr lang="en-US" smtClean="0"/>
              <a:t>8/17/17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ABE15A-FEFC-4E93-826E-780E6711B9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25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8/17/17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1863950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789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7146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96473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253066"/>
            <a:ext cx="10058400" cy="4989690"/>
          </a:xfrm>
        </p:spPr>
        <p:txBody>
          <a:bodyPr/>
          <a:lstStyle>
            <a:lvl1pPr>
              <a:spcAft>
                <a:spcPts val="1000"/>
              </a:spcAft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669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8/17/17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3358177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307818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8/17/17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17839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7455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8/17/17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3753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8/17/17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50984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7DE6118-2437-4B30-8E3C-4D2BE6020583}" type="datetimeFigureOut">
              <a:rPr lang="en-US" smtClean="0"/>
              <a:pPr/>
              <a:t>8/17/17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9505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8/17/17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030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745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263069"/>
            <a:ext cx="10058400" cy="497029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8/17/17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162112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86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95" r:id="rId1"/>
    <p:sldLayoutId id="2147484296" r:id="rId2"/>
    <p:sldLayoutId id="2147484297" r:id="rId3"/>
    <p:sldLayoutId id="2147484298" r:id="rId4"/>
    <p:sldLayoutId id="2147484299" r:id="rId5"/>
    <p:sldLayoutId id="2147484300" r:id="rId6"/>
    <p:sldLayoutId id="2147484301" r:id="rId7"/>
    <p:sldLayoutId id="2147484302" r:id="rId8"/>
    <p:sldLayoutId id="2147484303" r:id="rId9"/>
    <p:sldLayoutId id="2147484304" r:id="rId10"/>
    <p:sldLayoutId id="2147484305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Overview of R and ggplot2 for graphics</a:t>
            </a:r>
            <a:endParaRPr lang="en-US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 Bootcamp 2017</a:t>
            </a:r>
          </a:p>
          <a:p>
            <a:r>
              <a:rPr lang="en-US" cap="none" dirty="0" smtClean="0"/>
              <a:t>Michael Hallquist</a:t>
            </a:r>
          </a:p>
        </p:txBody>
      </p:sp>
    </p:spTree>
    <p:extLst>
      <p:ext uri="{BB962C8B-B14F-4D97-AF65-F5344CB8AC3E}">
        <p14:creationId xmlns:p14="http://schemas.microsoft.com/office/powerpoint/2010/main" val="162279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Recommendations for graphic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320" y="1365705"/>
            <a:ext cx="7904480" cy="5571724"/>
          </a:xfrm>
        </p:spPr>
        <p:txBody>
          <a:bodyPr>
            <a:normAutofit/>
          </a:bodyPr>
          <a:lstStyle/>
          <a:p>
            <a:r>
              <a:rPr lang="en-US" dirty="0" smtClean="0"/>
              <a:t>Vector graphics: </a:t>
            </a:r>
          </a:p>
          <a:p>
            <a:pPr lvl="1"/>
            <a:r>
              <a:rPr lang="en-US" dirty="0" smtClean="0"/>
              <a:t>.pdf (for publication) </a:t>
            </a:r>
          </a:p>
          <a:p>
            <a:pPr lvl="1"/>
            <a:r>
              <a:rPr lang="en-US" dirty="0" smtClean="0"/>
              <a:t>.</a:t>
            </a:r>
            <a:r>
              <a:rPr lang="en-US" dirty="0" err="1" smtClean="0"/>
              <a:t>svg</a:t>
            </a:r>
            <a:r>
              <a:rPr lang="en-US" dirty="0" smtClean="0"/>
              <a:t> (for edits in Illustrator or </a:t>
            </a:r>
            <a:r>
              <a:rPr lang="en-US" dirty="0" err="1" smtClean="0"/>
              <a:t>Inkscape</a:t>
            </a:r>
            <a:r>
              <a:rPr lang="en-US" dirty="0" smtClean="0"/>
              <a:t>) -&gt; export to PDF?</a:t>
            </a:r>
          </a:p>
          <a:p>
            <a:pPr lvl="1"/>
            <a:r>
              <a:rPr lang="en-US" dirty="0" smtClean="0"/>
              <a:t>Get aspect ratio and relative font size right</a:t>
            </a:r>
          </a:p>
          <a:p>
            <a:r>
              <a:rPr lang="en-US" dirty="0" smtClean="0"/>
              <a:t>Bitmap graphics: </a:t>
            </a:r>
          </a:p>
          <a:p>
            <a:pPr lvl="1"/>
            <a:r>
              <a:rPr lang="en-US" dirty="0" smtClean="0"/>
              <a:t>.</a:t>
            </a:r>
            <a:r>
              <a:rPr lang="en-US" dirty="0" err="1" smtClean="0"/>
              <a:t>png</a:t>
            </a:r>
            <a:r>
              <a:rPr lang="en-US" dirty="0" smtClean="0"/>
              <a:t> (lossless compression) for charts and text</a:t>
            </a:r>
          </a:p>
          <a:p>
            <a:pPr lvl="1"/>
            <a:r>
              <a:rPr lang="en-US" dirty="0" smtClean="0"/>
              <a:t>.jpg (</a:t>
            </a:r>
            <a:r>
              <a:rPr lang="en-US" dirty="0"/>
              <a:t>Quality </a:t>
            </a:r>
            <a:r>
              <a:rPr lang="en-US" dirty="0" smtClean="0"/>
              <a:t>90+) for photos or complex illustrations with tonal gradients.</a:t>
            </a:r>
          </a:p>
          <a:p>
            <a:pPr lvl="1"/>
            <a:r>
              <a:rPr lang="en-US" dirty="0" smtClean="0"/>
              <a:t>Minimum DPI for printing of 240. 300-600 preferred.</a:t>
            </a:r>
          </a:p>
          <a:p>
            <a:pPr lvl="1"/>
            <a:r>
              <a:rPr lang="en-US" dirty="0" smtClean="0"/>
              <a:t>Minimum DPI of 150 for displaying on screen.</a:t>
            </a:r>
          </a:p>
          <a:p>
            <a:pPr lvl="1"/>
            <a:r>
              <a:rPr lang="en-US" dirty="0" smtClean="0"/>
              <a:t>Need to get width and height exactly right since resizing involves interpolation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8943" y="1491036"/>
            <a:ext cx="3573057" cy="24713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9440" y="4490720"/>
            <a:ext cx="3972560" cy="1986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14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layered grammar of graphics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 many software packages, each graph type is treated separately (scatter plot, pie chart, bar chart).</a:t>
            </a:r>
          </a:p>
          <a:p>
            <a:r>
              <a:rPr lang="en-US" dirty="0" smtClean="0"/>
              <a:t>This leads to the burden of needing to learn the syntax or interface of each plot type.</a:t>
            </a:r>
          </a:p>
          <a:p>
            <a:r>
              <a:rPr lang="en-US" dirty="0" smtClean="0"/>
              <a:t>It also obscures the reality that data can typically be visualized in many different ways (and trying out a few is usually beneficial)</a:t>
            </a:r>
          </a:p>
          <a:p>
            <a:r>
              <a:rPr lang="en-US" dirty="0" smtClean="0"/>
              <a:t>A related challenge is implementing consistent decisions for colors, axis labeling, grid lines, etc.</a:t>
            </a:r>
          </a:p>
          <a:p>
            <a:r>
              <a:rPr lang="en-US" dirty="0"/>
              <a:t>A good grammar will allow us to gain insight into the composition of complicated graphics, and reveal unexpected connections between seemingly different </a:t>
            </a:r>
            <a:r>
              <a:rPr lang="en-US" dirty="0" smtClean="0"/>
              <a:t>graphics (Cox, 1978)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2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layered grammar of graphics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Base dataset</a:t>
            </a:r>
          </a:p>
          <a:p>
            <a:r>
              <a:rPr lang="en-US" dirty="0" smtClean="0"/>
              <a:t>Layer:</a:t>
            </a:r>
          </a:p>
          <a:p>
            <a:pPr lvl="1"/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Aesthetic mappings</a:t>
            </a:r>
          </a:p>
          <a:p>
            <a:pPr lvl="1"/>
            <a:r>
              <a:rPr lang="en-US" dirty="0" smtClean="0"/>
              <a:t>Statistical transformation</a:t>
            </a:r>
          </a:p>
          <a:p>
            <a:pPr lvl="1"/>
            <a:r>
              <a:rPr lang="en-US" dirty="0" smtClean="0"/>
              <a:t>Geometric object</a:t>
            </a:r>
          </a:p>
          <a:p>
            <a:pPr lvl="1"/>
            <a:r>
              <a:rPr lang="en-US" dirty="0" smtClean="0"/>
              <a:t>Position adjustment</a:t>
            </a:r>
          </a:p>
          <a:p>
            <a:r>
              <a:rPr lang="en-US" dirty="0" smtClean="0"/>
              <a:t>Scale (one for each aesthetic mapping)</a:t>
            </a:r>
          </a:p>
          <a:p>
            <a:r>
              <a:rPr lang="en-US" dirty="0" smtClean="0"/>
              <a:t>Coordinate system</a:t>
            </a:r>
          </a:p>
          <a:p>
            <a:r>
              <a:rPr lang="en-US" smtClean="0"/>
              <a:t>Facet specification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9327" y="1226691"/>
            <a:ext cx="1384305" cy="515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9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5 components of graphical 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Mapping: A set of rules for translating a given variable into an attribute of the graph (e.g., age is mapped to the x axis) </a:t>
            </a:r>
          </a:p>
          <a:p>
            <a:r>
              <a:rPr lang="en-US" dirty="0" smtClean="0"/>
              <a:t>Data: A dataset to be used when drawing marks (using a </a:t>
            </a:r>
            <a:r>
              <a:rPr lang="en-US" dirty="0" err="1" smtClean="0"/>
              <a:t>geom</a:t>
            </a:r>
            <a:r>
              <a:rPr lang="en-US" dirty="0" smtClean="0"/>
              <a:t>_ or stat_ function). If none is specified, the base dataset is used.</a:t>
            </a:r>
          </a:p>
          <a:p>
            <a:r>
              <a:rPr lang="en-US" dirty="0" err="1" smtClean="0"/>
              <a:t>Geom</a:t>
            </a:r>
            <a:r>
              <a:rPr lang="en-US" dirty="0" smtClean="0"/>
              <a:t>: The graphical primitive to draw on the figure according to the mapping (e.g., point, text, or boxplot).</a:t>
            </a:r>
          </a:p>
          <a:p>
            <a:r>
              <a:rPr lang="en-US" dirty="0" smtClean="0"/>
              <a:t>Stat: The statistical transformation or computation to use to draw marks onto the figure. (Mutually exclusive with </a:t>
            </a:r>
            <a:r>
              <a:rPr lang="en-US" dirty="0" err="1" smtClean="0"/>
              <a:t>geom</a:t>
            </a:r>
            <a:r>
              <a:rPr lang="en-US" dirty="0" smtClean="0"/>
              <a:t>)</a:t>
            </a:r>
          </a:p>
          <a:p>
            <a:r>
              <a:rPr lang="en-US" dirty="0" smtClean="0"/>
              <a:t>Position: Method used to adjust overlapping data (e.g., stack, dodge)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20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Long/molten format for </a:t>
            </a:r>
            <a:r>
              <a:rPr lang="en-US" dirty="0" err="1" smtClean="0"/>
              <a:t>ggplot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problems with visualization reflect that data are not sufficiently wrangled and/or tidy.</a:t>
            </a:r>
          </a:p>
          <a:p>
            <a:r>
              <a:rPr lang="en-US" dirty="0" err="1" smtClean="0"/>
              <a:t>Ggplot</a:t>
            </a:r>
            <a:r>
              <a:rPr lang="en-US" dirty="0" smtClean="0"/>
              <a:t> prefers data in a long format where each row is an observation and columns denote variables that can be mapped to the graph.</a:t>
            </a:r>
          </a:p>
          <a:p>
            <a:r>
              <a:rPr lang="en-US" dirty="0" smtClean="0"/>
              <a:t>Thus, a response variable, </a:t>
            </a:r>
            <a:r>
              <a:rPr lang="en-US" i="1" dirty="0" smtClean="0"/>
              <a:t>height,</a:t>
            </a:r>
            <a:r>
              <a:rPr lang="en-US" dirty="0" smtClean="0"/>
              <a:t> that will mapped to the y axis needs to be in one variable, even if another variable, </a:t>
            </a:r>
            <a:r>
              <a:rPr lang="en-US" i="1" dirty="0" smtClean="0"/>
              <a:t>sex</a:t>
            </a:r>
            <a:r>
              <a:rPr lang="en-US" dirty="0" smtClean="0"/>
              <a:t>, is included for faceting. This allows for a simple tabular key-value lookup.</a:t>
            </a:r>
          </a:p>
          <a:p>
            <a:r>
              <a:rPr lang="en-US" dirty="0" smtClean="0"/>
              <a:t>Remember the </a:t>
            </a:r>
            <a:r>
              <a:rPr lang="en-US" i="1" dirty="0" smtClean="0"/>
              <a:t>gather</a:t>
            </a:r>
            <a:r>
              <a:rPr lang="en-US" dirty="0" smtClean="0"/>
              <a:t> function from </a:t>
            </a:r>
            <a:r>
              <a:rPr lang="en-US" i="1" dirty="0" err="1" smtClean="0"/>
              <a:t>tidyr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17651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33635" y="261102"/>
            <a:ext cx="1050898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 smtClean="0"/>
              <a:t>ggplot</a:t>
            </a:r>
            <a:r>
              <a:rPr lang="en-US" sz="3200" dirty="0" smtClean="0"/>
              <a:t>(dataset, </a:t>
            </a:r>
            <a:r>
              <a:rPr lang="en-US" sz="3200" dirty="0" err="1"/>
              <a:t>aes</a:t>
            </a:r>
            <a:r>
              <a:rPr lang="en-US" sz="3200" dirty="0"/>
              <a:t>(x=weight, y=height)) + </a:t>
            </a:r>
            <a:r>
              <a:rPr lang="en-US" sz="3200" dirty="0" err="1"/>
              <a:t>geom_jitter</a:t>
            </a:r>
            <a:r>
              <a:rPr lang="en-US" sz="3200" dirty="0"/>
              <a:t>() + </a:t>
            </a:r>
            <a:r>
              <a:rPr lang="en-US" sz="3200" dirty="0" err="1"/>
              <a:t>facet_wrap</a:t>
            </a:r>
            <a:r>
              <a:rPr lang="en-US" sz="3200" dirty="0"/>
              <a:t>(~SEX) + </a:t>
            </a:r>
            <a:r>
              <a:rPr lang="en-US" sz="3200" dirty="0" err="1"/>
              <a:t>theme_bw</a:t>
            </a:r>
            <a:r>
              <a:rPr lang="en-US" sz="3200" dirty="0"/>
              <a:t>(</a:t>
            </a:r>
            <a:r>
              <a:rPr lang="en-US" sz="3200" dirty="0" err="1"/>
              <a:t>base_size</a:t>
            </a:r>
            <a:r>
              <a:rPr lang="en-US" sz="3200" dirty="0"/>
              <a:t>=26)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7428" y="1338320"/>
            <a:ext cx="8135190" cy="50744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311" y="1690254"/>
            <a:ext cx="23114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294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Introduction to graphics devices in 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Vector graphic: uses polygons based on control points that have positions in a Cartesian coordinate system.</a:t>
            </a:r>
          </a:p>
          <a:p>
            <a:pPr lvl="1"/>
            <a:r>
              <a:rPr lang="en-US" dirty="0" smtClean="0"/>
              <a:t>Simply put: Plotting information is with respect to the Cartesian plane, not the display device. Hence, vector graphics can be rescaled to any device without loss of fidelity.</a:t>
            </a:r>
          </a:p>
          <a:p>
            <a:r>
              <a:rPr lang="en-US" dirty="0" smtClean="0"/>
              <a:t>Bitmap (raster) graphic: image is a rectangular grid of pixels (irreducible units) where each pixel has specific graphical properties (hue, saturation, brightness [HSB]). </a:t>
            </a:r>
          </a:p>
          <a:p>
            <a:pPr lvl="1"/>
            <a:r>
              <a:rPr lang="en-US" dirty="0" smtClean="0"/>
              <a:t>The dimensions of the image can only be changed by resampling (and potentially interpolating) the original rectangular pixel grid.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1650" y="5467866"/>
            <a:ext cx="22479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098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 versus bitmap graphics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possible, prefer vector graphics:</a:t>
            </a:r>
          </a:p>
          <a:p>
            <a:pPr lvl="1"/>
            <a:r>
              <a:rPr lang="en-US" dirty="0" smtClean="0"/>
              <a:t>Typically smaller file size</a:t>
            </a:r>
          </a:p>
          <a:p>
            <a:pPr lvl="1"/>
            <a:r>
              <a:rPr lang="en-US" dirty="0" smtClean="0"/>
              <a:t>Can be easily edited after the fact (e.g., in </a:t>
            </a:r>
            <a:r>
              <a:rPr lang="en-US" dirty="0" err="1" smtClean="0"/>
              <a:t>Inkscape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Avoids concerns about resolution/dots per inch (DPI)</a:t>
            </a:r>
          </a:p>
          <a:p>
            <a:r>
              <a:rPr lang="en-US" dirty="0" smtClean="0"/>
              <a:t>At times bitmap will be better:</a:t>
            </a:r>
          </a:p>
          <a:p>
            <a:pPr lvl="1"/>
            <a:r>
              <a:rPr lang="en-US" dirty="0" smtClean="0"/>
              <a:t>Journal requires TIFF at 600 DPI (check your proofs!!)</a:t>
            </a:r>
          </a:p>
          <a:p>
            <a:pPr lvl="1"/>
            <a:r>
              <a:rPr lang="en-US" dirty="0" smtClean="0"/>
              <a:t>Graphic contains photographs or other visually graded media</a:t>
            </a:r>
          </a:p>
          <a:p>
            <a:pPr lvl="1"/>
            <a:r>
              <a:rPr lang="en-US" dirty="0" smtClean="0"/>
              <a:t>There are many points to display (50k+)</a:t>
            </a:r>
          </a:p>
          <a:p>
            <a:pPr lvl="1"/>
            <a:r>
              <a:rPr lang="en-US" dirty="0" smtClean="0"/>
              <a:t>Small file size is paramount (e.g., for email)</a:t>
            </a:r>
          </a:p>
          <a:p>
            <a:pPr lvl="1"/>
            <a:r>
              <a:rPr lang="en-US" dirty="0" smtClean="0"/>
              <a:t>Potential font embedding issues</a:t>
            </a:r>
          </a:p>
          <a:p>
            <a:pPr lvl="1"/>
            <a:r>
              <a:rPr lang="en-US" dirty="0" smtClean="0"/>
              <a:t>Microsoft Office files (they're getting better)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965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Bitmaps: </a:t>
            </a:r>
            <a:r>
              <a:rPr lang="en-US" dirty="0" err="1" smtClean="0"/>
              <a:t>lossy</a:t>
            </a:r>
            <a:r>
              <a:rPr lang="en-US" dirty="0" smtClean="0"/>
              <a:t> versus lossless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141306"/>
            <a:ext cx="10058400" cy="4989690"/>
          </a:xfrm>
        </p:spPr>
        <p:txBody>
          <a:bodyPr/>
          <a:lstStyle/>
          <a:p>
            <a:r>
              <a:rPr lang="en-US" dirty="0" smtClean="0"/>
              <a:t>Bitmap graphics can be compressed by not storing each pixel's unique HSB value on the file system (technically related to projection to a lower dimension subspace).</a:t>
            </a:r>
          </a:p>
          <a:p>
            <a:r>
              <a:rPr lang="en-US" dirty="0" err="1" smtClean="0"/>
              <a:t>Lossy</a:t>
            </a:r>
            <a:r>
              <a:rPr lang="en-US" dirty="0" smtClean="0"/>
              <a:t> compression: Original HSB values discarded in favor of size optimization. Most common: .jpg</a:t>
            </a:r>
          </a:p>
          <a:p>
            <a:r>
              <a:rPr lang="en-US" dirty="0" smtClean="0"/>
              <a:t>Lossless compression: Original HSB values preserved and reconstructed for display (less efficient, but no loss of information). Most common: .</a:t>
            </a:r>
            <a:r>
              <a:rPr lang="en-US" dirty="0" err="1" smtClean="0"/>
              <a:t>png</a:t>
            </a:r>
            <a:r>
              <a:rPr lang="en-US" dirty="0" smtClean="0"/>
              <a:t>, .gif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642" y="4856480"/>
            <a:ext cx="5745478" cy="19151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" y="4955627"/>
            <a:ext cx="5410200" cy="181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455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4141</TotalTime>
  <Words>777</Words>
  <Application>Microsoft Macintosh PowerPoint</Application>
  <PresentationFormat>Widescreen</PresentationFormat>
  <Paragraphs>65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Calibri Light</vt:lpstr>
      <vt:lpstr>Retrospect</vt:lpstr>
      <vt:lpstr>Overview of R and ggplot2 for graphics</vt:lpstr>
      <vt:lpstr>A layered grammar of graphics</vt:lpstr>
      <vt:lpstr>A layered grammar of graphics</vt:lpstr>
      <vt:lpstr>5 components of graphical layers</vt:lpstr>
      <vt:lpstr>Long/molten format for ggplot</vt:lpstr>
      <vt:lpstr>PowerPoint Presentation</vt:lpstr>
      <vt:lpstr>Lab: Introduction to graphics devices in R</vt:lpstr>
      <vt:lpstr>Vector versus bitmap graphics</vt:lpstr>
      <vt:lpstr>Bitmaps: lossy versus lossless</vt:lpstr>
      <vt:lpstr>Recommendations for graphic output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Hallquist</dc:creator>
  <cp:lastModifiedBy>Michael Hallquist</cp:lastModifiedBy>
  <cp:revision>289</cp:revision>
  <cp:lastPrinted>2016-10-20T14:06:18Z</cp:lastPrinted>
  <dcterms:created xsi:type="dcterms:W3CDTF">2016-08-23T10:47:43Z</dcterms:created>
  <dcterms:modified xsi:type="dcterms:W3CDTF">2017-08-17T04:12:18Z</dcterms:modified>
</cp:coreProperties>
</file>

<file path=docProps/thumbnail.jpeg>
</file>